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86" r:id="rId2"/>
    <p:sldId id="317" r:id="rId3"/>
    <p:sldId id="302" r:id="rId4"/>
    <p:sldId id="303" r:id="rId5"/>
    <p:sldId id="318" r:id="rId6"/>
    <p:sldId id="319" r:id="rId7"/>
    <p:sldId id="260" r:id="rId8"/>
    <p:sldId id="261" r:id="rId9"/>
    <p:sldId id="287" r:id="rId10"/>
    <p:sldId id="267" r:id="rId11"/>
    <p:sldId id="264" r:id="rId12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95"/>
    <p:restoredTop sz="86827" autoAdjust="0"/>
  </p:normalViewPr>
  <p:slideViewPr>
    <p:cSldViewPr snapToGrid="0" snapToObjects="1">
      <p:cViewPr varScale="1">
        <p:scale>
          <a:sx n="62" d="100"/>
          <a:sy n="62" d="100"/>
        </p:scale>
        <p:origin x="1254" y="78"/>
      </p:cViewPr>
      <p:guideLst/>
    </p:cSldViewPr>
  </p:slideViewPr>
  <p:notesTextViewPr>
    <p:cViewPr>
      <p:scale>
        <a:sx n="1" d="1"/>
        <a:sy n="1" d="1"/>
      </p:scale>
      <p:origin x="0" y="-342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DF1EA-9F0E-42BA-948D-B81246D188F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E25EF3-3B1A-4450-B62D-30F826A61380}">
      <dgm:prSet phldrT="[Text]"/>
      <dgm:spPr/>
      <dgm:t>
        <a:bodyPr/>
        <a:lstStyle/>
        <a:p>
          <a:r>
            <a:rPr lang="en-US" dirty="0"/>
            <a:t>2. The King’s Dream</a:t>
          </a:r>
        </a:p>
      </dgm:t>
    </dgm:pt>
    <dgm:pt modelId="{54C16C69-7A1A-4228-9A18-3EBFA3FC43BD}" type="parTrans" cxnId="{9B1760E3-83C9-4284-B26A-B6B78C517EA7}">
      <dgm:prSet/>
      <dgm:spPr/>
      <dgm:t>
        <a:bodyPr/>
        <a:lstStyle/>
        <a:p>
          <a:endParaRPr lang="en-US"/>
        </a:p>
      </dgm:t>
    </dgm:pt>
    <dgm:pt modelId="{313CD586-F9FD-464F-BBB4-A9369CDAF8B4}" type="sibTrans" cxnId="{9B1760E3-83C9-4284-B26A-B6B78C517EA7}">
      <dgm:prSet/>
      <dgm:spPr/>
      <dgm:t>
        <a:bodyPr/>
        <a:lstStyle/>
        <a:p>
          <a:endParaRPr lang="en-US"/>
        </a:p>
      </dgm:t>
    </dgm:pt>
    <dgm:pt modelId="{4393E6F3-7D26-4BA1-AF4E-7FC1A7C2D08B}">
      <dgm:prSet phldrT="[Text]"/>
      <dgm:spPr/>
      <dgm:t>
        <a:bodyPr/>
        <a:lstStyle/>
        <a:p>
          <a:r>
            <a:rPr lang="en-US" dirty="0"/>
            <a:t>7. Daniel’s Dream</a:t>
          </a:r>
        </a:p>
      </dgm:t>
    </dgm:pt>
    <dgm:pt modelId="{7D2C383B-5A94-496E-9755-D7624A698D27}" type="parTrans" cxnId="{C625FEFE-A82B-45A6-8B6E-58951E4762F1}">
      <dgm:prSet/>
      <dgm:spPr/>
      <dgm:t>
        <a:bodyPr/>
        <a:lstStyle/>
        <a:p>
          <a:endParaRPr lang="en-US"/>
        </a:p>
      </dgm:t>
    </dgm:pt>
    <dgm:pt modelId="{8208EF07-67D4-4FFE-BE3A-CB4DFE02A837}" type="sibTrans" cxnId="{C625FEFE-A82B-45A6-8B6E-58951E4762F1}">
      <dgm:prSet/>
      <dgm:spPr/>
      <dgm:t>
        <a:bodyPr/>
        <a:lstStyle/>
        <a:p>
          <a:endParaRPr lang="en-US"/>
        </a:p>
      </dgm:t>
    </dgm:pt>
    <dgm:pt modelId="{530933FD-19CB-4EA6-8198-9E8279CF7925}">
      <dgm:prSet phldrT="[Text]"/>
      <dgm:spPr/>
      <dgm:t>
        <a:bodyPr/>
        <a:lstStyle/>
        <a:p>
          <a:r>
            <a:rPr lang="en-US" dirty="0"/>
            <a:t>3. The Fiery Furnace</a:t>
          </a:r>
        </a:p>
      </dgm:t>
    </dgm:pt>
    <dgm:pt modelId="{38F288F4-EDAA-4B45-86CC-1746C2DFC34D}" type="parTrans" cxnId="{F68AD9C0-3883-4E6F-9522-012D9724ADAF}">
      <dgm:prSet/>
      <dgm:spPr/>
      <dgm:t>
        <a:bodyPr/>
        <a:lstStyle/>
        <a:p>
          <a:endParaRPr lang="en-US"/>
        </a:p>
      </dgm:t>
    </dgm:pt>
    <dgm:pt modelId="{0C6D1B1B-BA0F-4AF9-B0CE-2C9788E26FAE}" type="sibTrans" cxnId="{F68AD9C0-3883-4E6F-9522-012D9724ADAF}">
      <dgm:prSet/>
      <dgm:spPr/>
      <dgm:t>
        <a:bodyPr/>
        <a:lstStyle/>
        <a:p>
          <a:endParaRPr lang="en-US"/>
        </a:p>
      </dgm:t>
    </dgm:pt>
    <dgm:pt modelId="{1F1A0B2F-EA84-492A-92C4-F18AAF8365D9}">
      <dgm:prSet phldrT="[Text]"/>
      <dgm:spPr/>
      <dgm:t>
        <a:bodyPr/>
        <a:lstStyle/>
        <a:p>
          <a:r>
            <a:rPr lang="en-US" dirty="0"/>
            <a:t>6. The Lion’s Den</a:t>
          </a:r>
        </a:p>
      </dgm:t>
    </dgm:pt>
    <dgm:pt modelId="{3FE9054D-B071-4D7C-A787-56A33884E287}" type="parTrans" cxnId="{10BD5ECD-2EFF-4506-9454-B400B1A9A510}">
      <dgm:prSet/>
      <dgm:spPr/>
      <dgm:t>
        <a:bodyPr/>
        <a:lstStyle/>
        <a:p>
          <a:endParaRPr lang="en-US"/>
        </a:p>
      </dgm:t>
    </dgm:pt>
    <dgm:pt modelId="{151CFD5D-7D3C-4BCF-9D78-B266E474503B}" type="sibTrans" cxnId="{10BD5ECD-2EFF-4506-9454-B400B1A9A510}">
      <dgm:prSet/>
      <dgm:spPr/>
      <dgm:t>
        <a:bodyPr/>
        <a:lstStyle/>
        <a:p>
          <a:endParaRPr lang="en-US"/>
        </a:p>
      </dgm:t>
    </dgm:pt>
    <dgm:pt modelId="{0C7D699A-6DD9-4AE6-9A91-CECF1F525C39}">
      <dgm:prSet phldrT="[Text]"/>
      <dgm:spPr/>
      <dgm:t>
        <a:bodyPr/>
        <a:lstStyle/>
        <a:p>
          <a:r>
            <a:rPr lang="en-US" dirty="0"/>
            <a:t>4. Nebuchadnezzar’s Pride</a:t>
          </a:r>
        </a:p>
      </dgm:t>
    </dgm:pt>
    <dgm:pt modelId="{309CF30F-7A09-4E45-886A-BEE712F3F952}" type="parTrans" cxnId="{33DBFD47-5B65-4905-B47A-EDB3352AC107}">
      <dgm:prSet/>
      <dgm:spPr/>
      <dgm:t>
        <a:bodyPr/>
        <a:lstStyle/>
        <a:p>
          <a:endParaRPr lang="en-US"/>
        </a:p>
      </dgm:t>
    </dgm:pt>
    <dgm:pt modelId="{B3CFAD72-B1FD-4399-82BE-1ADCA139EE8C}" type="sibTrans" cxnId="{33DBFD47-5B65-4905-B47A-EDB3352AC107}">
      <dgm:prSet/>
      <dgm:spPr/>
      <dgm:t>
        <a:bodyPr/>
        <a:lstStyle/>
        <a:p>
          <a:endParaRPr lang="en-US"/>
        </a:p>
      </dgm:t>
    </dgm:pt>
    <dgm:pt modelId="{5AA44E8B-A652-4EEB-98F6-B484594004A3}">
      <dgm:prSet phldrT="[Text]"/>
      <dgm:spPr/>
      <dgm:t>
        <a:bodyPr/>
        <a:lstStyle/>
        <a:p>
          <a:r>
            <a:rPr lang="en-US" dirty="0"/>
            <a:t>5. Belshazzar’s Pride</a:t>
          </a:r>
        </a:p>
      </dgm:t>
    </dgm:pt>
    <dgm:pt modelId="{15CC1C3D-8169-4D96-889D-5DFD9E5B4F5B}" type="parTrans" cxnId="{5F4AB89F-D744-4A2A-9885-A2CB5610AE71}">
      <dgm:prSet/>
      <dgm:spPr/>
      <dgm:t>
        <a:bodyPr/>
        <a:lstStyle/>
        <a:p>
          <a:endParaRPr lang="en-US"/>
        </a:p>
      </dgm:t>
    </dgm:pt>
    <dgm:pt modelId="{7542994A-E04E-4253-9EE1-D6DF089B3D7A}" type="sibTrans" cxnId="{5F4AB89F-D744-4A2A-9885-A2CB5610AE71}">
      <dgm:prSet/>
      <dgm:spPr/>
      <dgm:t>
        <a:bodyPr/>
        <a:lstStyle/>
        <a:p>
          <a:endParaRPr lang="en-US"/>
        </a:p>
      </dgm:t>
    </dgm:pt>
    <dgm:pt modelId="{29FE9A4E-4FC3-44FE-B735-27B623AAE133}" type="pres">
      <dgm:prSet presAssocID="{FC3DF1EA-9F0E-42BA-948D-B81246D188F4}" presName="diagram" presStyleCnt="0">
        <dgm:presLayoutVars>
          <dgm:dir/>
          <dgm:resizeHandles val="exact"/>
        </dgm:presLayoutVars>
      </dgm:prSet>
      <dgm:spPr/>
    </dgm:pt>
    <dgm:pt modelId="{6ED82FFB-443B-4741-AC22-50EB0B99576E}" type="pres">
      <dgm:prSet presAssocID="{D2E25EF3-3B1A-4450-B62D-30F826A61380}" presName="node" presStyleLbl="node1" presStyleIdx="0" presStyleCnt="6">
        <dgm:presLayoutVars>
          <dgm:bulletEnabled val="1"/>
        </dgm:presLayoutVars>
      </dgm:prSet>
      <dgm:spPr/>
    </dgm:pt>
    <dgm:pt modelId="{75094B56-81ED-4023-B9AB-55C6047B0145}" type="pres">
      <dgm:prSet presAssocID="{313CD586-F9FD-464F-BBB4-A9369CDAF8B4}" presName="sibTrans" presStyleCnt="0"/>
      <dgm:spPr/>
    </dgm:pt>
    <dgm:pt modelId="{F82C7D70-E20A-47D1-BBB8-5DEE40FB35DA}" type="pres">
      <dgm:prSet presAssocID="{4393E6F3-7D26-4BA1-AF4E-7FC1A7C2D08B}" presName="node" presStyleLbl="node1" presStyleIdx="1" presStyleCnt="6">
        <dgm:presLayoutVars>
          <dgm:bulletEnabled val="1"/>
        </dgm:presLayoutVars>
      </dgm:prSet>
      <dgm:spPr/>
    </dgm:pt>
    <dgm:pt modelId="{AC9C7128-209D-4584-BC3E-114BCF2BE9A4}" type="pres">
      <dgm:prSet presAssocID="{8208EF07-67D4-4FFE-BE3A-CB4DFE02A837}" presName="sibTrans" presStyleCnt="0"/>
      <dgm:spPr/>
    </dgm:pt>
    <dgm:pt modelId="{E18331EB-34E0-421C-A04C-33885A40C739}" type="pres">
      <dgm:prSet presAssocID="{530933FD-19CB-4EA6-8198-9E8279CF7925}" presName="node" presStyleLbl="node1" presStyleIdx="2" presStyleCnt="6">
        <dgm:presLayoutVars>
          <dgm:bulletEnabled val="1"/>
        </dgm:presLayoutVars>
      </dgm:prSet>
      <dgm:spPr/>
    </dgm:pt>
    <dgm:pt modelId="{C962BB58-8812-4200-913C-21D21357ABA8}" type="pres">
      <dgm:prSet presAssocID="{0C6D1B1B-BA0F-4AF9-B0CE-2C9788E26FAE}" presName="sibTrans" presStyleCnt="0"/>
      <dgm:spPr/>
    </dgm:pt>
    <dgm:pt modelId="{924A3EA4-0653-431F-8BD8-1821AD41066B}" type="pres">
      <dgm:prSet presAssocID="{1F1A0B2F-EA84-492A-92C4-F18AAF8365D9}" presName="node" presStyleLbl="node1" presStyleIdx="3" presStyleCnt="6">
        <dgm:presLayoutVars>
          <dgm:bulletEnabled val="1"/>
        </dgm:presLayoutVars>
      </dgm:prSet>
      <dgm:spPr/>
    </dgm:pt>
    <dgm:pt modelId="{5E1E4DEF-2899-4398-8722-531C85C8C70A}" type="pres">
      <dgm:prSet presAssocID="{151CFD5D-7D3C-4BCF-9D78-B266E474503B}" presName="sibTrans" presStyleCnt="0"/>
      <dgm:spPr/>
    </dgm:pt>
    <dgm:pt modelId="{86AF471C-F00E-439C-8B16-41D5EEB8B53C}" type="pres">
      <dgm:prSet presAssocID="{0C7D699A-6DD9-4AE6-9A91-CECF1F525C39}" presName="node" presStyleLbl="node1" presStyleIdx="4" presStyleCnt="6">
        <dgm:presLayoutVars>
          <dgm:bulletEnabled val="1"/>
        </dgm:presLayoutVars>
      </dgm:prSet>
      <dgm:spPr/>
    </dgm:pt>
    <dgm:pt modelId="{F27470A6-5377-49C3-A258-72B032D5C25B}" type="pres">
      <dgm:prSet presAssocID="{B3CFAD72-B1FD-4399-82BE-1ADCA139EE8C}" presName="sibTrans" presStyleCnt="0"/>
      <dgm:spPr/>
    </dgm:pt>
    <dgm:pt modelId="{ADD66992-B58C-4B9A-8A92-CDB41CB9A70E}" type="pres">
      <dgm:prSet presAssocID="{5AA44E8B-A652-4EEB-98F6-B484594004A3}" presName="node" presStyleLbl="node1" presStyleIdx="5" presStyleCnt="6">
        <dgm:presLayoutVars>
          <dgm:bulletEnabled val="1"/>
        </dgm:presLayoutVars>
      </dgm:prSet>
      <dgm:spPr/>
    </dgm:pt>
  </dgm:ptLst>
  <dgm:cxnLst>
    <dgm:cxn modelId="{2985B337-1EF4-4AFB-BAE7-60DD29724CC4}" type="presOf" srcId="{D2E25EF3-3B1A-4450-B62D-30F826A61380}" destId="{6ED82FFB-443B-4741-AC22-50EB0B99576E}" srcOrd="0" destOrd="0" presId="urn:microsoft.com/office/officeart/2005/8/layout/default"/>
    <dgm:cxn modelId="{33DBFD47-5B65-4905-B47A-EDB3352AC107}" srcId="{FC3DF1EA-9F0E-42BA-948D-B81246D188F4}" destId="{0C7D699A-6DD9-4AE6-9A91-CECF1F525C39}" srcOrd="4" destOrd="0" parTransId="{309CF30F-7A09-4E45-886A-BEE712F3F952}" sibTransId="{B3CFAD72-B1FD-4399-82BE-1ADCA139EE8C}"/>
    <dgm:cxn modelId="{32B89C59-6D2C-45DC-98F2-5B5EA4DE064C}" type="presOf" srcId="{5AA44E8B-A652-4EEB-98F6-B484594004A3}" destId="{ADD66992-B58C-4B9A-8A92-CDB41CB9A70E}" srcOrd="0" destOrd="0" presId="urn:microsoft.com/office/officeart/2005/8/layout/default"/>
    <dgm:cxn modelId="{EC9F6E81-0C42-4874-8617-597DC9C2DED3}" type="presOf" srcId="{4393E6F3-7D26-4BA1-AF4E-7FC1A7C2D08B}" destId="{F82C7D70-E20A-47D1-BBB8-5DEE40FB35DA}" srcOrd="0" destOrd="0" presId="urn:microsoft.com/office/officeart/2005/8/layout/default"/>
    <dgm:cxn modelId="{AE56CD9B-0A7A-4239-9026-5A09BAE660A5}" type="presOf" srcId="{1F1A0B2F-EA84-492A-92C4-F18AAF8365D9}" destId="{924A3EA4-0653-431F-8BD8-1821AD41066B}" srcOrd="0" destOrd="0" presId="urn:microsoft.com/office/officeart/2005/8/layout/default"/>
    <dgm:cxn modelId="{5F4AB89F-D744-4A2A-9885-A2CB5610AE71}" srcId="{FC3DF1EA-9F0E-42BA-948D-B81246D188F4}" destId="{5AA44E8B-A652-4EEB-98F6-B484594004A3}" srcOrd="5" destOrd="0" parTransId="{15CC1C3D-8169-4D96-889D-5DFD9E5B4F5B}" sibTransId="{7542994A-E04E-4253-9EE1-D6DF089B3D7A}"/>
    <dgm:cxn modelId="{1161DEB4-ACE2-455F-8FCB-ED07D440963B}" type="presOf" srcId="{530933FD-19CB-4EA6-8198-9E8279CF7925}" destId="{E18331EB-34E0-421C-A04C-33885A40C739}" srcOrd="0" destOrd="0" presId="urn:microsoft.com/office/officeart/2005/8/layout/default"/>
    <dgm:cxn modelId="{3F2923BB-F103-44C7-BCF8-9CA2DAD4D117}" type="presOf" srcId="{FC3DF1EA-9F0E-42BA-948D-B81246D188F4}" destId="{29FE9A4E-4FC3-44FE-B735-27B623AAE133}" srcOrd="0" destOrd="0" presId="urn:microsoft.com/office/officeart/2005/8/layout/default"/>
    <dgm:cxn modelId="{F68AD9C0-3883-4E6F-9522-012D9724ADAF}" srcId="{FC3DF1EA-9F0E-42BA-948D-B81246D188F4}" destId="{530933FD-19CB-4EA6-8198-9E8279CF7925}" srcOrd="2" destOrd="0" parTransId="{38F288F4-EDAA-4B45-86CC-1746C2DFC34D}" sibTransId="{0C6D1B1B-BA0F-4AF9-B0CE-2C9788E26FAE}"/>
    <dgm:cxn modelId="{09F9A7C1-68D4-4014-86CB-213441C39B1F}" type="presOf" srcId="{0C7D699A-6DD9-4AE6-9A91-CECF1F525C39}" destId="{86AF471C-F00E-439C-8B16-41D5EEB8B53C}" srcOrd="0" destOrd="0" presId="urn:microsoft.com/office/officeart/2005/8/layout/default"/>
    <dgm:cxn modelId="{10BD5ECD-2EFF-4506-9454-B400B1A9A510}" srcId="{FC3DF1EA-9F0E-42BA-948D-B81246D188F4}" destId="{1F1A0B2F-EA84-492A-92C4-F18AAF8365D9}" srcOrd="3" destOrd="0" parTransId="{3FE9054D-B071-4D7C-A787-56A33884E287}" sibTransId="{151CFD5D-7D3C-4BCF-9D78-B266E474503B}"/>
    <dgm:cxn modelId="{9B1760E3-83C9-4284-B26A-B6B78C517EA7}" srcId="{FC3DF1EA-9F0E-42BA-948D-B81246D188F4}" destId="{D2E25EF3-3B1A-4450-B62D-30F826A61380}" srcOrd="0" destOrd="0" parTransId="{54C16C69-7A1A-4228-9A18-3EBFA3FC43BD}" sibTransId="{313CD586-F9FD-464F-BBB4-A9369CDAF8B4}"/>
    <dgm:cxn modelId="{C625FEFE-A82B-45A6-8B6E-58951E4762F1}" srcId="{FC3DF1EA-9F0E-42BA-948D-B81246D188F4}" destId="{4393E6F3-7D26-4BA1-AF4E-7FC1A7C2D08B}" srcOrd="1" destOrd="0" parTransId="{7D2C383B-5A94-496E-9755-D7624A698D27}" sibTransId="{8208EF07-67D4-4FFE-BE3A-CB4DFE02A837}"/>
    <dgm:cxn modelId="{F8EC9D9E-A2F2-4E20-9386-DE1BAE1FA2E4}" type="presParOf" srcId="{29FE9A4E-4FC3-44FE-B735-27B623AAE133}" destId="{6ED82FFB-443B-4741-AC22-50EB0B99576E}" srcOrd="0" destOrd="0" presId="urn:microsoft.com/office/officeart/2005/8/layout/default"/>
    <dgm:cxn modelId="{4DB17BD2-BECB-4F00-8DAD-9764C66F055E}" type="presParOf" srcId="{29FE9A4E-4FC3-44FE-B735-27B623AAE133}" destId="{75094B56-81ED-4023-B9AB-55C6047B0145}" srcOrd="1" destOrd="0" presId="urn:microsoft.com/office/officeart/2005/8/layout/default"/>
    <dgm:cxn modelId="{9F0D4F9B-382B-45AA-B737-BE24DFE3B751}" type="presParOf" srcId="{29FE9A4E-4FC3-44FE-B735-27B623AAE133}" destId="{F82C7D70-E20A-47D1-BBB8-5DEE40FB35DA}" srcOrd="2" destOrd="0" presId="urn:microsoft.com/office/officeart/2005/8/layout/default"/>
    <dgm:cxn modelId="{FD83168E-C5CB-4A7B-87DC-8FE0A2A0C5AE}" type="presParOf" srcId="{29FE9A4E-4FC3-44FE-B735-27B623AAE133}" destId="{AC9C7128-209D-4584-BC3E-114BCF2BE9A4}" srcOrd="3" destOrd="0" presId="urn:microsoft.com/office/officeart/2005/8/layout/default"/>
    <dgm:cxn modelId="{902F5381-8CBE-4825-AAD5-CB34F9D16D64}" type="presParOf" srcId="{29FE9A4E-4FC3-44FE-B735-27B623AAE133}" destId="{E18331EB-34E0-421C-A04C-33885A40C739}" srcOrd="4" destOrd="0" presId="urn:microsoft.com/office/officeart/2005/8/layout/default"/>
    <dgm:cxn modelId="{BB48F766-C7F7-4E9C-B793-68BD30A2E3A8}" type="presParOf" srcId="{29FE9A4E-4FC3-44FE-B735-27B623AAE133}" destId="{C962BB58-8812-4200-913C-21D21357ABA8}" srcOrd="5" destOrd="0" presId="urn:microsoft.com/office/officeart/2005/8/layout/default"/>
    <dgm:cxn modelId="{08700DED-9AD3-4732-88E1-ECEE3C8256A4}" type="presParOf" srcId="{29FE9A4E-4FC3-44FE-B735-27B623AAE133}" destId="{924A3EA4-0653-431F-8BD8-1821AD41066B}" srcOrd="6" destOrd="0" presId="urn:microsoft.com/office/officeart/2005/8/layout/default"/>
    <dgm:cxn modelId="{409B5074-C3D6-446E-A035-485B974A85C4}" type="presParOf" srcId="{29FE9A4E-4FC3-44FE-B735-27B623AAE133}" destId="{5E1E4DEF-2899-4398-8722-531C85C8C70A}" srcOrd="7" destOrd="0" presId="urn:microsoft.com/office/officeart/2005/8/layout/default"/>
    <dgm:cxn modelId="{9EE11453-DD5A-4F27-9214-D4066777956E}" type="presParOf" srcId="{29FE9A4E-4FC3-44FE-B735-27B623AAE133}" destId="{86AF471C-F00E-439C-8B16-41D5EEB8B53C}" srcOrd="8" destOrd="0" presId="urn:microsoft.com/office/officeart/2005/8/layout/default"/>
    <dgm:cxn modelId="{ED075649-58E0-4F90-97AB-1DFC0D821513}" type="presParOf" srcId="{29FE9A4E-4FC3-44FE-B735-27B623AAE133}" destId="{F27470A6-5377-49C3-A258-72B032D5C25B}" srcOrd="9" destOrd="0" presId="urn:microsoft.com/office/officeart/2005/8/layout/default"/>
    <dgm:cxn modelId="{0DC87E59-D7A5-46CC-A7E5-374606F78A03}" type="presParOf" srcId="{29FE9A4E-4FC3-44FE-B735-27B623AAE133}" destId="{ADD66992-B58C-4B9A-8A92-CDB41CB9A70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82FFB-443B-4741-AC22-50EB0B99576E}">
      <dsp:nvSpPr>
        <dsp:cNvPr id="0" name=""/>
        <dsp:cNvSpPr/>
      </dsp:nvSpPr>
      <dsp:spPr>
        <a:xfrm>
          <a:off x="545" y="47043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2. The King’s Dream</a:t>
          </a:r>
        </a:p>
      </dsp:txBody>
      <dsp:txXfrm>
        <a:off x="545" y="47043"/>
        <a:ext cx="2128625" cy="1277175"/>
      </dsp:txXfrm>
    </dsp:sp>
    <dsp:sp modelId="{F82C7D70-E20A-47D1-BBB8-5DEE40FB35DA}">
      <dsp:nvSpPr>
        <dsp:cNvPr id="0" name=""/>
        <dsp:cNvSpPr/>
      </dsp:nvSpPr>
      <dsp:spPr>
        <a:xfrm>
          <a:off x="2342033" y="47043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7. Daniel’s Dream</a:t>
          </a:r>
        </a:p>
      </dsp:txBody>
      <dsp:txXfrm>
        <a:off x="2342033" y="47043"/>
        <a:ext cx="2128625" cy="1277175"/>
      </dsp:txXfrm>
    </dsp:sp>
    <dsp:sp modelId="{E18331EB-34E0-421C-A04C-33885A40C739}">
      <dsp:nvSpPr>
        <dsp:cNvPr id="0" name=""/>
        <dsp:cNvSpPr/>
      </dsp:nvSpPr>
      <dsp:spPr>
        <a:xfrm>
          <a:off x="545" y="1537081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3. The Fiery Furnace</a:t>
          </a:r>
        </a:p>
      </dsp:txBody>
      <dsp:txXfrm>
        <a:off x="545" y="1537081"/>
        <a:ext cx="2128625" cy="1277175"/>
      </dsp:txXfrm>
    </dsp:sp>
    <dsp:sp modelId="{924A3EA4-0653-431F-8BD8-1821AD41066B}">
      <dsp:nvSpPr>
        <dsp:cNvPr id="0" name=""/>
        <dsp:cNvSpPr/>
      </dsp:nvSpPr>
      <dsp:spPr>
        <a:xfrm>
          <a:off x="2342033" y="1537081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6. The Lion’s Den</a:t>
          </a:r>
        </a:p>
      </dsp:txBody>
      <dsp:txXfrm>
        <a:off x="2342033" y="1537081"/>
        <a:ext cx="2128625" cy="1277175"/>
      </dsp:txXfrm>
    </dsp:sp>
    <dsp:sp modelId="{86AF471C-F00E-439C-8B16-41D5EEB8B53C}">
      <dsp:nvSpPr>
        <dsp:cNvPr id="0" name=""/>
        <dsp:cNvSpPr/>
      </dsp:nvSpPr>
      <dsp:spPr>
        <a:xfrm>
          <a:off x="545" y="3027119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4. Nebuchadnezzar’s Pride</a:t>
          </a:r>
        </a:p>
      </dsp:txBody>
      <dsp:txXfrm>
        <a:off x="545" y="3027119"/>
        <a:ext cx="2128625" cy="1277175"/>
      </dsp:txXfrm>
    </dsp:sp>
    <dsp:sp modelId="{ADD66992-B58C-4B9A-8A92-CDB41CB9A70E}">
      <dsp:nvSpPr>
        <dsp:cNvPr id="0" name=""/>
        <dsp:cNvSpPr/>
      </dsp:nvSpPr>
      <dsp:spPr>
        <a:xfrm>
          <a:off x="2342033" y="3027119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5. Belshazzar’s Pride</a:t>
          </a:r>
        </a:p>
      </dsp:txBody>
      <dsp:txXfrm>
        <a:off x="2342033" y="3027119"/>
        <a:ext cx="2128625" cy="1277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7DDFEE1-65A8-8546-ACB8-C4A2F68C0E5E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A84C584-F66C-4C4A-A514-22CB954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59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40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C3A7-9D35-4EA1-9D75-92E18F3E3E48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1650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5" y="3373438"/>
            <a:ext cx="7388225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02088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400" y="6659563"/>
            <a:ext cx="4002088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BDE97-F9CA-46FC-AD1E-6503894AF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6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elshazzar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BDE97-F9CA-46FC-AD1E-6503894AF4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3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70757A"/>
                </a:solidFill>
                <a:effectLst/>
                <a:latin typeface="Roboto" panose="02000000000000000000" pitchFamily="2" charset="0"/>
              </a:rPr>
              <a:t>Belshazzar was the son and crown prince of Nabonidus, the last king of the Neo-Babylonian Empire. Through his mother, he might have been a grandson of Nebuchadnezzar II, though this is not certain and the claims to kinship with Nebuchadnezzar may have originated from royal propaganda. </a:t>
            </a:r>
            <a:r>
              <a:rPr lang="en-US" b="0" i="0" u="none" strike="noStrike" dirty="0">
                <a:solidFill>
                  <a:srgbClr val="1A0DAB"/>
                </a:solidFill>
                <a:effectLst/>
                <a:latin typeface="Roboto" panose="02000000000000000000" pitchFamily="2" charset="0"/>
                <a:hlinkClick r:id="rId3"/>
              </a:rPr>
              <a:t>Wikipedia</a:t>
            </a:r>
            <a:endParaRPr lang="en-US" b="0" i="0" dirty="0">
              <a:solidFill>
                <a:srgbClr val="70757A"/>
              </a:solidFill>
              <a:effectLst/>
              <a:latin typeface="Roboto" panose="02000000000000000000" pitchFamily="2" charset="0"/>
            </a:endParaRPr>
          </a:p>
          <a:p>
            <a:b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</a:b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Father of Vashti (Queen of Persia – Book of Esther)</a:t>
            </a:r>
          </a:p>
          <a:p>
            <a:endParaRPr lang="en-US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King when Babylon fell </a:t>
            </a:r>
            <a:r>
              <a:rPr lang="en-US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to Persia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BDE97-F9CA-46FC-AD1E-6503894AF4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5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3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9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8292-0AEB-ED42-9261-6C2670F0AAB5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03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cSC9uobtPM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0680"/>
            <a:ext cx="7886700" cy="376139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5400"/>
              </a:spcAft>
            </a:pP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Book of Daniel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br>
              <a:rPr lang="en-US" sz="40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Winter 2023</a:t>
            </a:r>
            <a:endParaRPr lang="en-US" sz="4000" i="1" dirty="0">
              <a:solidFill>
                <a:schemeClr val="accent3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6" y="4470755"/>
            <a:ext cx="8562108" cy="206210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What do you know about Daniel?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Where is he from, what about his companions?</a:t>
            </a:r>
          </a:p>
        </p:txBody>
      </p:sp>
    </p:spTree>
    <p:extLst>
      <p:ext uri="{BB962C8B-B14F-4D97-AF65-F5344CB8AC3E}">
        <p14:creationId xmlns:p14="http://schemas.microsoft.com/office/powerpoint/2010/main" val="423051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Verdana" charset="0"/>
                <a:ea typeface="Verdana" charset="0"/>
                <a:cs typeface="Verdana" charset="0"/>
              </a:rPr>
              <a:t>The Book of Daniel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Homework: Chapter 1</a:t>
            </a:r>
          </a:p>
        </p:txBody>
      </p:sp>
    </p:spTree>
    <p:extLst>
      <p:ext uri="{BB962C8B-B14F-4D97-AF65-F5344CB8AC3E}">
        <p14:creationId xmlns:p14="http://schemas.microsoft.com/office/powerpoint/2010/main" val="561154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37358"/>
            <a:ext cx="7886700" cy="1325563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Let’s Read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Daniel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0" y="3771914"/>
            <a:ext cx="78867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What do we learn about Daniel?</a:t>
            </a:r>
          </a:p>
        </p:txBody>
      </p:sp>
    </p:spTree>
    <p:extLst>
      <p:ext uri="{BB962C8B-B14F-4D97-AF65-F5344CB8AC3E}">
        <p14:creationId xmlns:p14="http://schemas.microsoft.com/office/powerpoint/2010/main" val="185319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DA2732F-C939-4D0E-BB11-DD5E97329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751242"/>
          </a:xfrm>
        </p:spPr>
        <p:txBody>
          <a:bodyPr>
            <a:normAutofit/>
          </a:bodyPr>
          <a:lstStyle/>
          <a:p>
            <a:r>
              <a:rPr lang="en-US" sz="4000" b="1" dirty="0"/>
              <a:t>Daniel: Class Schedule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79DCD05C-80D8-4159-93C5-A01F23A5C7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475971"/>
              </p:ext>
            </p:extLst>
          </p:nvPr>
        </p:nvGraphicFramePr>
        <p:xfrm>
          <a:off x="296426" y="1129031"/>
          <a:ext cx="8551147" cy="52273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816700">
                  <a:extLst>
                    <a:ext uri="{9D8B030D-6E8A-4147-A177-3AD203B41FA5}">
                      <a16:colId xmlns:a16="http://schemas.microsoft.com/office/drawing/2014/main" val="1186317163"/>
                    </a:ext>
                  </a:extLst>
                </a:gridCol>
                <a:gridCol w="4026417">
                  <a:extLst>
                    <a:ext uri="{9D8B030D-6E8A-4147-A177-3AD203B41FA5}">
                      <a16:colId xmlns:a16="http://schemas.microsoft.com/office/drawing/2014/main" val="1758429838"/>
                    </a:ext>
                  </a:extLst>
                </a:gridCol>
                <a:gridCol w="2708030">
                  <a:extLst>
                    <a:ext uri="{9D8B030D-6E8A-4147-A177-3AD203B41FA5}">
                      <a16:colId xmlns:a16="http://schemas.microsoft.com/office/drawing/2014/main" val="3067097297"/>
                    </a:ext>
                  </a:extLst>
                </a:gridCol>
              </a:tblGrid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Date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Class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Teacher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19193871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 12/3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Class Introduction &amp; Background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660587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9016917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23040058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12/24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99169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7201943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1/7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80986965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1/14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03999704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1/21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22377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 1/28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9284091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4114978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10-11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1181618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12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72174431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Summary and Themes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882421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DDA0A-5A17-49D7-B041-43AE047633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85800"/>
            <a:r>
              <a:rPr lang="en-US" dirty="0">
                <a:solidFill>
                  <a:srgbClr val="000000"/>
                </a:solidFill>
              </a:rPr>
              <a:t>Ten Words Bible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D091D-53E2-4840-9DF3-9F8AE1D7B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/>
            <a:fld id="{294A09A9-5501-47C1-A89A-A340965A2BE2}" type="slidenum">
              <a:rPr lang="en-US">
                <a:solidFill>
                  <a:srgbClr val="000000"/>
                </a:solidFill>
              </a:rPr>
              <a:pPr defTabSz="685800"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3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A4267-2800-FFAC-8BA7-2634FEA35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152"/>
            <a:ext cx="7886700" cy="939250"/>
          </a:xfrm>
        </p:spPr>
        <p:txBody>
          <a:bodyPr/>
          <a:lstStyle/>
          <a:p>
            <a:pPr algn="ctr"/>
            <a:r>
              <a:rPr lang="en-US" b="1" dirty="0"/>
              <a:t>Daniel – Rough Outline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A6BEA4-AB62-8694-426D-BE92559DFD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585822"/>
              </p:ext>
            </p:extLst>
          </p:nvPr>
        </p:nvGraphicFramePr>
        <p:xfrm>
          <a:off x="1828799" y="1725416"/>
          <a:ext cx="447120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69103666-87C0-40CF-7AF3-E1E5C0091878}"/>
              </a:ext>
            </a:extLst>
          </p:cNvPr>
          <p:cNvGrpSpPr/>
          <p:nvPr/>
        </p:nvGrpSpPr>
        <p:grpSpPr>
          <a:xfrm>
            <a:off x="47638" y="3348915"/>
            <a:ext cx="1505589" cy="1325563"/>
            <a:chOff x="308974" y="1073"/>
            <a:chExt cx="2174595" cy="1304757"/>
          </a:xfrm>
          <a:solidFill>
            <a:schemeClr val="accent4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FA1AE96-090E-3FC2-FF6C-F22012230B8C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FF17766-86A2-DE39-BDA1-5491B50F4986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1. Recruited to Serve in Babylon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314EFC4-1755-C584-4831-8520B0C72A0D}"/>
              </a:ext>
            </a:extLst>
          </p:cNvPr>
          <p:cNvGrpSpPr/>
          <p:nvPr/>
        </p:nvGrpSpPr>
        <p:grpSpPr>
          <a:xfrm>
            <a:off x="6512302" y="2044158"/>
            <a:ext cx="1605798" cy="974615"/>
            <a:chOff x="308974" y="1073"/>
            <a:chExt cx="2174595" cy="1304757"/>
          </a:xfrm>
          <a:solidFill>
            <a:schemeClr val="accent6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8DCA824-74FF-78F7-032E-F90FE29B79BC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FFF2F4C-48C5-7CDF-60B1-E81B24A6B89A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8. Daniel’s 2</a:t>
              </a:r>
              <a:r>
                <a:rPr lang="en-US" sz="2100" kern="1200" baseline="30000" dirty="0"/>
                <a:t>nd</a:t>
              </a:r>
              <a:r>
                <a:rPr lang="en-US" sz="2100" kern="1200" dirty="0"/>
                <a:t> Vision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AA7E88-B231-CD66-9859-6B3A173730D5}"/>
              </a:ext>
            </a:extLst>
          </p:cNvPr>
          <p:cNvGrpSpPr/>
          <p:nvPr/>
        </p:nvGrpSpPr>
        <p:grpSpPr>
          <a:xfrm>
            <a:off x="7103113" y="3250795"/>
            <a:ext cx="1605798" cy="974615"/>
            <a:chOff x="308974" y="1073"/>
            <a:chExt cx="2174595" cy="1304757"/>
          </a:xfrm>
          <a:solidFill>
            <a:schemeClr val="accent6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1311549-8314-9AF5-94DB-CA138BA84495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6230A11-A50E-A845-3207-2D5F3AC015C7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9. Daniel’s Prayer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C208210-BA74-4FE1-136F-53337F3FC261}"/>
              </a:ext>
            </a:extLst>
          </p:cNvPr>
          <p:cNvGrpSpPr/>
          <p:nvPr/>
        </p:nvGrpSpPr>
        <p:grpSpPr>
          <a:xfrm>
            <a:off x="7467601" y="4578879"/>
            <a:ext cx="1605798" cy="974615"/>
            <a:chOff x="308974" y="1073"/>
            <a:chExt cx="2174595" cy="1304757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E4433DE-668F-A514-F764-F4BA31634366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67F32A5-5E56-E48C-BB21-7E8148E991F0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10-12. Daniel’s 3</a:t>
              </a:r>
              <a:r>
                <a:rPr lang="en-US" sz="2100" kern="1200" baseline="30000" dirty="0"/>
                <a:t>rd</a:t>
              </a:r>
              <a:r>
                <a:rPr lang="en-US" sz="2100" kern="1200" dirty="0"/>
                <a:t> Vision</a:t>
              </a:r>
            </a:p>
          </p:txBody>
        </p:sp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C6C0513-599D-CAEC-A269-5D09AB87389A}"/>
              </a:ext>
            </a:extLst>
          </p:cNvPr>
          <p:cNvSpPr/>
          <p:nvPr/>
        </p:nvSpPr>
        <p:spPr>
          <a:xfrm>
            <a:off x="60165" y="6227066"/>
            <a:ext cx="1593272" cy="52446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HEBREW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65D7DE4-118B-2BD2-61DD-6AAE956F96B6}"/>
              </a:ext>
            </a:extLst>
          </p:cNvPr>
          <p:cNvSpPr/>
          <p:nvPr/>
        </p:nvSpPr>
        <p:spPr>
          <a:xfrm>
            <a:off x="6611816" y="6227066"/>
            <a:ext cx="2371410" cy="52446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HEBREW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865F070-BB13-C893-3A3E-E2DF11B5A8B3}"/>
              </a:ext>
            </a:extLst>
          </p:cNvPr>
          <p:cNvSpPr/>
          <p:nvPr/>
        </p:nvSpPr>
        <p:spPr>
          <a:xfrm>
            <a:off x="1738365" y="6230784"/>
            <a:ext cx="4674961" cy="52446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ARAMAIC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C7FFB0B-7741-BCF3-87E2-0C8001CF4CB0}"/>
              </a:ext>
            </a:extLst>
          </p:cNvPr>
          <p:cNvSpPr/>
          <p:nvPr/>
        </p:nvSpPr>
        <p:spPr>
          <a:xfrm>
            <a:off x="1653436" y="1690689"/>
            <a:ext cx="4759890" cy="1428292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061E447-44E7-2E3B-3F0F-051B4C150ADC}"/>
              </a:ext>
            </a:extLst>
          </p:cNvPr>
          <p:cNvSpPr/>
          <p:nvPr/>
        </p:nvSpPr>
        <p:spPr>
          <a:xfrm>
            <a:off x="1653436" y="3209499"/>
            <a:ext cx="4759890" cy="1428292"/>
          </a:xfrm>
          <a:prstGeom prst="round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607FB0D-9122-42D0-EC62-4992D97E6229}"/>
              </a:ext>
            </a:extLst>
          </p:cNvPr>
          <p:cNvSpPr/>
          <p:nvPr/>
        </p:nvSpPr>
        <p:spPr>
          <a:xfrm>
            <a:off x="1642998" y="4703901"/>
            <a:ext cx="4759890" cy="1428292"/>
          </a:xfrm>
          <a:prstGeom prst="roundRect">
            <a:avLst/>
          </a:prstGeom>
          <a:noFill/>
          <a:ln w="381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C761A36-DBE8-8A7D-FA68-6302EEF20ED9}"/>
              </a:ext>
            </a:extLst>
          </p:cNvPr>
          <p:cNvSpPr/>
          <p:nvPr/>
        </p:nvSpPr>
        <p:spPr>
          <a:xfrm>
            <a:off x="3812345" y="2278966"/>
            <a:ext cx="450166" cy="28135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7572762-37E5-B6C4-72EA-04AC54534787}"/>
              </a:ext>
            </a:extLst>
          </p:cNvPr>
          <p:cNvSpPr/>
          <p:nvPr/>
        </p:nvSpPr>
        <p:spPr>
          <a:xfrm>
            <a:off x="3808298" y="3738102"/>
            <a:ext cx="450166" cy="28135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FED5554-2F4B-0B59-9896-CBB858C1A7EB}"/>
              </a:ext>
            </a:extLst>
          </p:cNvPr>
          <p:cNvSpPr/>
          <p:nvPr/>
        </p:nvSpPr>
        <p:spPr>
          <a:xfrm>
            <a:off x="3839318" y="5272140"/>
            <a:ext cx="450166" cy="28135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C40608-534F-AFDD-D0B6-1E797AB89E66}"/>
              </a:ext>
            </a:extLst>
          </p:cNvPr>
          <p:cNvSpPr txBox="1"/>
          <p:nvPr/>
        </p:nvSpPr>
        <p:spPr>
          <a:xfrm>
            <a:off x="211015" y="821993"/>
            <a:ext cx="1012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Style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833CAB0-E109-5834-3BB3-CEC1C89A672F}"/>
              </a:ext>
            </a:extLst>
          </p:cNvPr>
          <p:cNvCxnSpPr>
            <a:cxnSpLocks/>
          </p:cNvCxnSpPr>
          <p:nvPr/>
        </p:nvCxnSpPr>
        <p:spPr>
          <a:xfrm flipV="1">
            <a:off x="98472" y="1477503"/>
            <a:ext cx="8834513" cy="30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1FF8D0C-E319-6879-0DD5-BDEB00ECFFC1}"/>
              </a:ext>
            </a:extLst>
          </p:cNvPr>
          <p:cNvSpPr txBox="1"/>
          <p:nvPr/>
        </p:nvSpPr>
        <p:spPr>
          <a:xfrm>
            <a:off x="1653437" y="831680"/>
            <a:ext cx="260502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Ch 1-6:  Story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9E2332-BFD8-89AF-9499-F231DDFD9D0F}"/>
              </a:ext>
            </a:extLst>
          </p:cNvPr>
          <p:cNvSpPr txBox="1"/>
          <p:nvPr/>
        </p:nvSpPr>
        <p:spPr>
          <a:xfrm>
            <a:off x="4549037" y="815267"/>
            <a:ext cx="260502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Ch 7-13:  Vision </a:t>
            </a:r>
          </a:p>
        </p:txBody>
      </p:sp>
    </p:spTree>
    <p:extLst>
      <p:ext uri="{BB962C8B-B14F-4D97-AF65-F5344CB8AC3E}">
        <p14:creationId xmlns:p14="http://schemas.microsoft.com/office/powerpoint/2010/main" val="156622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" grpId="0" animBg="1"/>
      <p:bldP spid="23" grpId="0" animBg="1"/>
      <p:bldP spid="24" grpId="0" animBg="1"/>
      <p:bldP spid="25" grpId="0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1FBF6-BDD9-02AB-2F61-7601663D0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Bible Project - Daniel</a:t>
            </a:r>
          </a:p>
        </p:txBody>
      </p:sp>
      <p:pic>
        <p:nvPicPr>
          <p:cNvPr id="4" name="Online Media 3" title="Book of Daniel Summary: A Complete Animated Overview">
            <a:hlinkClick r:id="" action="ppaction://media"/>
            <a:extLst>
              <a:ext uri="{FF2B5EF4-FFF2-40B4-BE49-F238E27FC236}">
                <a16:creationId xmlns:a16="http://schemas.microsoft.com/office/drawing/2014/main" id="{601C6E02-0A80-463D-B0FF-4282F59DC1E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2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55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EC9BC-AB5E-A40C-4A4D-4300261AC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4257"/>
            <a:ext cx="7886700" cy="7502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Background and Timing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8CA9D-2F80-3767-3F46-FFE5839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65092" y="1175657"/>
            <a:ext cx="3886200" cy="5001306"/>
          </a:xfrm>
        </p:spPr>
        <p:txBody>
          <a:bodyPr>
            <a:normAutofit/>
          </a:bodyPr>
          <a:lstStyle/>
          <a:p>
            <a:r>
              <a:rPr lang="en-US" sz="2400" dirty="0"/>
              <a:t>Josiah becomes King of Judah - 640 BC</a:t>
            </a:r>
          </a:p>
          <a:p>
            <a:r>
              <a:rPr lang="en-US" sz="2400" dirty="0"/>
              <a:t>Josiah is restoring worship when Daniel is born (~620)</a:t>
            </a:r>
          </a:p>
          <a:p>
            <a:r>
              <a:rPr lang="en-US" sz="2400" dirty="0"/>
              <a:t>Daniel lived 620–538 B.C. </a:t>
            </a:r>
          </a:p>
          <a:p>
            <a:r>
              <a:rPr lang="en-US" sz="2400" dirty="0"/>
              <a:t>Members of Royal Family are carried off to Babylon in 605 B.C. by Nebuchadnezzar, king of Assyria</a:t>
            </a:r>
          </a:p>
          <a:p>
            <a:r>
              <a:rPr lang="en-US" sz="2400" dirty="0"/>
              <a:t>Daniel was still living when Assyria was overthrown by the Medes and Persians.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33F2AC-0D26-02DE-9D68-D013CF77A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8359" y="1175657"/>
            <a:ext cx="3886200" cy="5001306"/>
          </a:xfrm>
        </p:spPr>
        <p:txBody>
          <a:bodyPr>
            <a:normAutofit/>
          </a:bodyPr>
          <a:lstStyle/>
          <a:p>
            <a:r>
              <a:rPr lang="en-US" sz="2400" dirty="0"/>
              <a:t>Timeline of Prophets</a:t>
            </a:r>
          </a:p>
          <a:p>
            <a:pPr lvl="1"/>
            <a:r>
              <a:rPr lang="en-US" sz="2000" dirty="0"/>
              <a:t>Jonah – 759 BC (Ninevah)</a:t>
            </a:r>
          </a:p>
          <a:p>
            <a:pPr lvl="1"/>
            <a:r>
              <a:rPr lang="en-US" sz="2000" dirty="0"/>
              <a:t>Isaiah – 740-701 BC</a:t>
            </a:r>
          </a:p>
          <a:p>
            <a:pPr lvl="2"/>
            <a:r>
              <a:rPr lang="en-US" sz="1600" dirty="0"/>
              <a:t>Uzziah, Jotham, Ahaz, Hezekiah, and Manasseh </a:t>
            </a:r>
          </a:p>
          <a:p>
            <a:pPr lvl="1"/>
            <a:r>
              <a:rPr lang="en-US" sz="2000" dirty="0"/>
              <a:t>Jeremiah – 626-587 BC</a:t>
            </a:r>
          </a:p>
          <a:p>
            <a:pPr lvl="2"/>
            <a:r>
              <a:rPr lang="en-US" sz="1600" dirty="0"/>
              <a:t>Josiah, </a:t>
            </a:r>
            <a:r>
              <a:rPr lang="en-US" sz="1600" dirty="0" err="1"/>
              <a:t>Jehoahaz</a:t>
            </a:r>
            <a:r>
              <a:rPr lang="en-US" sz="1600" dirty="0"/>
              <a:t>, Jehoiakim, Jehoiachin, and Zedekiah.</a:t>
            </a:r>
          </a:p>
          <a:p>
            <a:pPr lvl="1"/>
            <a:r>
              <a:rPr lang="en-US" sz="2000" dirty="0"/>
              <a:t>Zephaniah – 624 BC</a:t>
            </a:r>
          </a:p>
          <a:p>
            <a:pPr lvl="1"/>
            <a:r>
              <a:rPr lang="en-US" sz="2000" dirty="0"/>
              <a:t>Habakkuk – 606 BC </a:t>
            </a:r>
          </a:p>
          <a:p>
            <a:pPr lvl="1"/>
            <a:r>
              <a:rPr lang="en-US" sz="2000" dirty="0"/>
              <a:t>Ezekiel – 592-570 BC</a:t>
            </a:r>
          </a:p>
          <a:p>
            <a:r>
              <a:rPr lang="en-US" sz="2400" dirty="0"/>
              <a:t>Babylonian Captivity</a:t>
            </a:r>
          </a:p>
          <a:p>
            <a:pPr lvl="1"/>
            <a:r>
              <a:rPr lang="en-US" sz="2000" dirty="0"/>
              <a:t>1</a:t>
            </a:r>
            <a:r>
              <a:rPr lang="en-US" sz="2000" baseline="30000" dirty="0"/>
              <a:t>st</a:t>
            </a:r>
            <a:r>
              <a:rPr lang="en-US" sz="2000" dirty="0"/>
              <a:t> Wave – 592 BC</a:t>
            </a:r>
          </a:p>
          <a:p>
            <a:pPr lvl="1"/>
            <a:r>
              <a:rPr lang="en-US" sz="2000" dirty="0"/>
              <a:t>Jerusalem Falls – 586 BC</a:t>
            </a:r>
          </a:p>
          <a:p>
            <a:pPr lvl="1"/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Wave – 570 BC</a:t>
            </a:r>
          </a:p>
        </p:txBody>
      </p:sp>
    </p:spTree>
    <p:extLst>
      <p:ext uri="{BB962C8B-B14F-4D97-AF65-F5344CB8AC3E}">
        <p14:creationId xmlns:p14="http://schemas.microsoft.com/office/powerpoint/2010/main" val="189699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60D7C-2D4F-A056-6556-27ED0B440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4208"/>
            <a:ext cx="7886700" cy="750241"/>
          </a:xfrm>
        </p:spPr>
        <p:txBody>
          <a:bodyPr/>
          <a:lstStyle/>
          <a:p>
            <a:pPr algn="ctr"/>
            <a:r>
              <a:rPr lang="en-US" b="1"/>
              <a:t>Rough Timeline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1CA4D-FFD1-3F69-738A-7106AED71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1305" y="1024932"/>
            <a:ext cx="4049486" cy="558688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Assyria</a:t>
            </a:r>
          </a:p>
          <a:p>
            <a:pPr lvl="1"/>
            <a:r>
              <a:rPr lang="en-US" dirty="0"/>
              <a:t>627 BC - Assyria's last great king, Ashurbanipal, dies </a:t>
            </a:r>
          </a:p>
          <a:p>
            <a:pPr lvl="1"/>
            <a:r>
              <a:rPr lang="en-US" dirty="0"/>
              <a:t>626 BC - Scythians (north) invade</a:t>
            </a:r>
          </a:p>
          <a:p>
            <a:r>
              <a:rPr lang="en-US" dirty="0"/>
              <a:t>Babylon</a:t>
            </a:r>
          </a:p>
          <a:p>
            <a:pPr lvl="1"/>
            <a:r>
              <a:rPr lang="en-US" dirty="0"/>
              <a:t>625 BC - </a:t>
            </a:r>
            <a:r>
              <a:rPr lang="en-US" dirty="0" err="1"/>
              <a:t>Nabopolassar</a:t>
            </a:r>
            <a:r>
              <a:rPr lang="en-US" dirty="0"/>
              <a:t> becomes king of Babylon</a:t>
            </a:r>
          </a:p>
          <a:p>
            <a:pPr lvl="1"/>
            <a:r>
              <a:rPr lang="en-US" dirty="0"/>
              <a:t>612 BC – Ninevah destroyed (Nah 1:1-3:19 – 663 BC prophecy)</a:t>
            </a:r>
          </a:p>
          <a:p>
            <a:pPr lvl="1"/>
            <a:r>
              <a:rPr lang="en-US" dirty="0"/>
              <a:t>609 BC – Crown Prince Nebu. Finishes off Assyria at Carchemish; Josiah dies fighting Pharoah </a:t>
            </a:r>
            <a:r>
              <a:rPr lang="en-US" dirty="0" err="1"/>
              <a:t>Neco</a:t>
            </a:r>
            <a:r>
              <a:rPr lang="en-US" dirty="0"/>
              <a:t> who was on the way to help Assyria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8CF90-A262-DE09-B54D-4AAAC5D3A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49969" y="1024932"/>
            <a:ext cx="4722725" cy="558688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Egypt – 608 BC</a:t>
            </a:r>
          </a:p>
          <a:p>
            <a:pPr lvl="1"/>
            <a:r>
              <a:rPr lang="en-US" dirty="0" err="1"/>
              <a:t>Jehoahaz</a:t>
            </a:r>
            <a:r>
              <a:rPr lang="en-US" dirty="0"/>
              <a:t> (Jos. son) becomes king (3 </a:t>
            </a:r>
            <a:r>
              <a:rPr lang="en-US" dirty="0" err="1"/>
              <a:t>mo</a:t>
            </a:r>
            <a:r>
              <a:rPr lang="en-US" dirty="0"/>
              <a:t>) – taken to Egypt by Ph. </a:t>
            </a:r>
            <a:r>
              <a:rPr lang="en-US" dirty="0" err="1"/>
              <a:t>Neco</a:t>
            </a:r>
            <a:endParaRPr lang="en-US" dirty="0"/>
          </a:p>
          <a:p>
            <a:pPr lvl="1"/>
            <a:r>
              <a:rPr lang="en-US" dirty="0"/>
              <a:t>Jehoiakim becomes king (Jos. son)</a:t>
            </a:r>
          </a:p>
          <a:p>
            <a:pPr lvl="1"/>
            <a:r>
              <a:rPr lang="en-US" dirty="0"/>
              <a:t>Daniel is 12(?), Ezekiel is 8(?)</a:t>
            </a:r>
          </a:p>
          <a:p>
            <a:r>
              <a:rPr lang="en-US" dirty="0" err="1"/>
              <a:t>Medo</a:t>
            </a:r>
            <a:r>
              <a:rPr lang="en-US" dirty="0"/>
              <a:t>-Persian</a:t>
            </a:r>
          </a:p>
          <a:p>
            <a:pPr lvl="1"/>
            <a:r>
              <a:rPr lang="en-US" dirty="0"/>
              <a:t>559 BC – Cyrus begins reigning in Persia</a:t>
            </a:r>
          </a:p>
          <a:p>
            <a:pPr lvl="1"/>
            <a:r>
              <a:rPr lang="en-US" dirty="0"/>
              <a:t>539 BC – Cyrus overthrows Babylon at Belshazzar’s party</a:t>
            </a:r>
          </a:p>
          <a:p>
            <a:pPr lvl="1"/>
            <a:r>
              <a:rPr lang="en-US" dirty="0"/>
              <a:t>538 BC – Cyrus allows Jews to return</a:t>
            </a:r>
          </a:p>
          <a:p>
            <a:pPr lvl="2"/>
            <a:r>
              <a:rPr lang="en-US" dirty="0"/>
              <a:t>Ezra chapter 1</a:t>
            </a:r>
          </a:p>
          <a:p>
            <a:pPr lvl="1"/>
            <a:r>
              <a:rPr lang="en-US" dirty="0"/>
              <a:t>516 BC – Temple is completed</a:t>
            </a:r>
          </a:p>
          <a:p>
            <a:pPr lvl="1"/>
            <a:r>
              <a:rPr lang="en-US" dirty="0"/>
              <a:t>476 BC – Queen Esther is in Persia</a:t>
            </a:r>
          </a:p>
          <a:p>
            <a:pPr lvl="1"/>
            <a:r>
              <a:rPr lang="en-US" dirty="0"/>
              <a:t>457 BC – Ezra returns</a:t>
            </a:r>
          </a:p>
          <a:p>
            <a:pPr lvl="1"/>
            <a:r>
              <a:rPr lang="en-US" dirty="0"/>
              <a:t>445 BC – Nehemiah returns</a:t>
            </a:r>
          </a:p>
          <a:p>
            <a:pPr lvl="1"/>
            <a:r>
              <a:rPr lang="en-US" dirty="0"/>
              <a:t>432 BC – Malachi is written</a:t>
            </a:r>
          </a:p>
        </p:txBody>
      </p:sp>
    </p:spTree>
    <p:extLst>
      <p:ext uri="{BB962C8B-B14F-4D97-AF65-F5344CB8AC3E}">
        <p14:creationId xmlns:p14="http://schemas.microsoft.com/office/powerpoint/2010/main" val="3798413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15B6E-8536-4485-9391-528C5C531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520506"/>
            <a:ext cx="8356209" cy="5613594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Prophesies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Describe key prophecies pertaining to the time period of Daniel: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Ezekiel 36:22-31 ________________________________________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Jeremiah 29:10 ________________________________________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Jeremiah 25:12 ________________________________________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Chron 36:15-17 _______________________________________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3609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56332-2A81-4BD4-B062-A7E7A84EF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407963"/>
            <a:ext cx="8155452" cy="5754711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Foreign Authorities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Nebuchadnezzar (605 BC)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When does he come on the biblical scene? 2 Kings 24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what terms do we find Nebuchadnezzar and Judah?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Belshazzar(540 BC?)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Who was he? 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His “reign” directly predicated what global event? 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Darius (521 BC)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relation did he have with Nebuchadnezzar? 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did he do for the Jewish people? Ezra 6 </a:t>
            </a:r>
          </a:p>
        </p:txBody>
      </p:sp>
    </p:spTree>
    <p:extLst>
      <p:ext uri="{BB962C8B-B14F-4D97-AF65-F5344CB8AC3E}">
        <p14:creationId xmlns:p14="http://schemas.microsoft.com/office/powerpoint/2010/main" val="1303069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461"/>
            <a:ext cx="7886700" cy="75024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Verdana" charset="0"/>
                <a:ea typeface="Verdana" charset="0"/>
                <a:cs typeface="Verdana" charset="0"/>
              </a:rPr>
              <a:t>Questions</a:t>
            </a:r>
            <a:endParaRPr lang="en-US" sz="40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3" y="1175657"/>
            <a:ext cx="8714509" cy="521776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Timing of the Book - What is happening in Israel, Judah and in countries around them?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Who are Daniel’s contemporaries / other prophets?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Is Daniel a prophet?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Was Daniel God’s spokesperson?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endParaRPr lang="en-US" sz="28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30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2449</TotalTime>
  <Words>747</Words>
  <Application>Microsoft Office PowerPoint</Application>
  <PresentationFormat>On-screen Show (4:3)</PresentationFormat>
  <Paragraphs>141</Paragraphs>
  <Slides>11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Bahnschrift</vt:lpstr>
      <vt:lpstr>Calibri</vt:lpstr>
      <vt:lpstr>Calibri Light</vt:lpstr>
      <vt:lpstr>Roboto</vt:lpstr>
      <vt:lpstr>Verdana</vt:lpstr>
      <vt:lpstr>Office Theme</vt:lpstr>
      <vt:lpstr>Book of Daniel  Winter 2023</vt:lpstr>
      <vt:lpstr>Daniel: Class Schedule</vt:lpstr>
      <vt:lpstr>Daniel – Rough Outline</vt:lpstr>
      <vt:lpstr>The Bible Project - Daniel</vt:lpstr>
      <vt:lpstr>Background and Timing</vt:lpstr>
      <vt:lpstr>Rough Timeline</vt:lpstr>
      <vt:lpstr>PowerPoint Presentation</vt:lpstr>
      <vt:lpstr>PowerPoint Presentation</vt:lpstr>
      <vt:lpstr>Questions</vt:lpstr>
      <vt:lpstr>The Book of Daniel</vt:lpstr>
      <vt:lpstr>Let’s Read Daniel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Matthew</dc:title>
  <dc:creator>Microsoft Office User</dc:creator>
  <cp:lastModifiedBy>Robert McDonald</cp:lastModifiedBy>
  <cp:revision>94</cp:revision>
  <cp:lastPrinted>2021-07-18T01:38:55Z</cp:lastPrinted>
  <dcterms:created xsi:type="dcterms:W3CDTF">2021-06-02T21:14:51Z</dcterms:created>
  <dcterms:modified xsi:type="dcterms:W3CDTF">2023-12-03T03:16:27Z</dcterms:modified>
</cp:coreProperties>
</file>